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94" r:id="rId3"/>
    <p:sldId id="296" r:id="rId4"/>
    <p:sldId id="295" r:id="rId5"/>
    <p:sldId id="297" r:id="rId6"/>
    <p:sldId id="298" r:id="rId7"/>
    <p:sldId id="291" r:id="rId8"/>
    <p:sldId id="277" r:id="rId9"/>
    <p:sldId id="285" r:id="rId10"/>
  </p:sldIdLst>
  <p:sldSz cx="9144000" cy="5143500" type="screen16x9"/>
  <p:notesSz cx="6858000" cy="9144000"/>
  <p:embeddedFontLst>
    <p:embeddedFont>
      <p:font typeface="Karla" panose="020B0604020202020204" charset="0"/>
      <p:regular r:id="rId12"/>
      <p:bold r:id="rId13"/>
      <p:italic r:id="rId14"/>
      <p:boldItalic r:id="rId15"/>
    </p:embeddedFont>
    <p:embeddedFont>
      <p:font typeface="Encode Sans Semi Condensed" panose="020B0604020202020204" charset="0"/>
      <p:regular r:id="rId16"/>
      <p:bold r:id="rId17"/>
    </p:embeddedFont>
    <p:embeddedFont>
      <p:font typeface="Encode Sans Semi Condensed SemiBold" panose="00000706000000000000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E5F22-83E8-28B8-96BB-8A6BBD1587D5}" v="22" dt="2020-05-27T14:13:19.035"/>
  </p1510:revLst>
</p1510:revInfo>
</file>

<file path=ppt/tableStyles.xml><?xml version="1.0" encoding="utf-8"?>
<a:tblStyleLst xmlns:a="http://schemas.openxmlformats.org/drawingml/2006/main" def="{49FB615E-637A-4C7F-B7A3-34B9E1A5843F}">
  <a:tblStyle styleId="{49FB615E-637A-4C7F-B7A3-34B9E1A584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720"/>
  </p:normalViewPr>
  <p:slideViewPr>
    <p:cSldViewPr snapToGrid="0" showGuides="1">
      <p:cViewPr varScale="1">
        <p:scale>
          <a:sx n="92" d="100"/>
          <a:sy n="92" d="100"/>
        </p:scale>
        <p:origin x="-99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Relationship Id="rId35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6639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07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68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68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68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68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49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98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95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729708"/>
                </a:lnTo>
                <a:cubicBezTo>
                  <a:pt x="69207" y="683709"/>
                  <a:pt x="163087" y="639801"/>
                  <a:pt x="284356" y="583348"/>
                </a:cubicBezTo>
                <a:cubicBezTo>
                  <a:pt x="523508" y="471843"/>
                  <a:pt x="656528" y="409807"/>
                  <a:pt x="783798" y="456120"/>
                </a:cubicBezTo>
                <a:cubicBezTo>
                  <a:pt x="911069" y="502432"/>
                  <a:pt x="973083" y="635473"/>
                  <a:pt x="1084589" y="874625"/>
                </a:cubicBezTo>
                <a:cubicBezTo>
                  <a:pt x="1196094" y="1113777"/>
                  <a:pt x="1258129" y="1246797"/>
                  <a:pt x="1211817" y="1374046"/>
                </a:cubicBezTo>
                <a:cubicBezTo>
                  <a:pt x="1165505" y="1501296"/>
                  <a:pt x="1032380" y="1563290"/>
                  <a:pt x="793228" y="1674774"/>
                </a:cubicBezTo>
                <a:cubicBezTo>
                  <a:pt x="554076" y="1786258"/>
                  <a:pt x="421056" y="1848315"/>
                  <a:pt x="293807" y="1802002"/>
                </a:cubicBezTo>
                <a:cubicBezTo>
                  <a:pt x="169234" y="1756693"/>
                  <a:pt x="107156" y="1628273"/>
                  <a:pt x="0" y="1398572"/>
                </a:cubicBez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ig ho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-14" y="-4"/>
            <a:ext cx="9162955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hole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25"/>
            <a:ext cx="9142883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psnack.com/controlebpo/controle-bpo-apresenta-o.html" TargetMode="External"/><Relationship Id="rId3" Type="http://schemas.openxmlformats.org/officeDocument/2006/relationships/hyperlink" Target="https://controlejundiai.com.br/" TargetMode="External"/><Relationship Id="rId7" Type="http://schemas.openxmlformats.org/officeDocument/2006/relationships/hyperlink" Target="https://www.instagram.com/controle_bp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controlecontabilidadejundiai/?view_public_for=258912547934154" TargetMode="External"/><Relationship Id="rId5" Type="http://schemas.openxmlformats.org/officeDocument/2006/relationships/hyperlink" Target="https://www.youtube.com/channel/UCDfyc9OyiP_h3-Yp9dv1khQ" TargetMode="External"/><Relationship Id="rId4" Type="http://schemas.openxmlformats.org/officeDocument/2006/relationships/hyperlink" Target="https://www.linkedin.com/company/controle-contabilidade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893617" y="2691241"/>
            <a:ext cx="5683827" cy="9104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sz="6000" dirty="0"/>
              <a:t>Controle BPO</a:t>
            </a:r>
            <a:br>
              <a:rPr lang="en" sz="6000" dirty="0"/>
            </a:br>
            <a:r>
              <a:rPr lang="en" sz="1700" b="0" dirty="0"/>
              <a:t>Contábil | Fiscal | Financeiro | Departamento Pessoal</a:t>
            </a:r>
            <a:endParaRPr sz="1700" b="0" dirty="0"/>
          </a:p>
        </p:txBody>
      </p:sp>
      <p:sp>
        <p:nvSpPr>
          <p:cNvPr id="3" name="Retângulo 2"/>
          <p:cNvSpPr/>
          <p:nvPr/>
        </p:nvSpPr>
        <p:spPr>
          <a:xfrm>
            <a:off x="810489" y="3786045"/>
            <a:ext cx="5060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600" b="1" dirty="0">
                <a:solidFill>
                  <a:srgbClr val="2E363D"/>
                </a:solidFill>
                <a:latin typeface="Encode Sans Semi Condensed"/>
                <a:sym typeface="Encode Sans Semi Condensed"/>
              </a:rPr>
              <a:t>Contabilidade como Solução para Gestão de Negócios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15" y="944268"/>
            <a:ext cx="2857500" cy="9048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t="33342" r="24350" b="34823"/>
          <a:stretch/>
        </p:blipFill>
        <p:spPr>
          <a:xfrm>
            <a:off x="297715" y="507616"/>
            <a:ext cx="2506896" cy="87330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51" y="3689705"/>
            <a:ext cx="1047966" cy="13865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5AAC4A9-79E4-8545-B84E-25A0A28D539F}"/>
              </a:ext>
            </a:extLst>
          </p:cNvPr>
          <p:cNvSpPr txBox="1"/>
          <p:nvPr/>
        </p:nvSpPr>
        <p:spPr>
          <a:xfrm>
            <a:off x="1099686" y="1415605"/>
            <a:ext cx="1547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200" dirty="0" smtClean="0">
                <a:solidFill>
                  <a:schemeClr val="bg1">
                    <a:lumMod val="50000"/>
                  </a:schemeClr>
                </a:solidFill>
                <a:latin typeface="Effra Light" panose="02000306080000020004" pitchFamily="2" charset="77"/>
              </a:rPr>
              <a:t>M F O</a:t>
            </a:r>
            <a:endParaRPr lang="pt-BR" sz="3200" b="1" spc="200" dirty="0">
              <a:solidFill>
                <a:schemeClr val="bg1">
                  <a:lumMod val="50000"/>
                </a:schemeClr>
              </a:solidFill>
              <a:latin typeface="Effra Light" panose="02000306080000020004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018307" y="1123949"/>
            <a:ext cx="2062855" cy="8711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Case de Sucesso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510258" y="540676"/>
            <a:ext cx="5212500" cy="43226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pt-BR" sz="1400" dirty="0"/>
              <a:t>Há 1 ano recebemos como cliente uma empresa saudável, que realmente dava lucro, mas tinha alguns problemas que impactavam diretamente no seu resultado. Um deles era a escolha da </a:t>
            </a:r>
            <a:r>
              <a:rPr lang="pt-BR" sz="1400" dirty="0" smtClean="0"/>
              <a:t>tributação: nem </a:t>
            </a:r>
            <a:r>
              <a:rPr lang="pt-BR" sz="1400" dirty="0"/>
              <a:t>sempre o </a:t>
            </a:r>
            <a:r>
              <a:rPr lang="pt-BR" sz="1400" dirty="0" smtClean="0"/>
              <a:t>regime </a:t>
            </a:r>
            <a:r>
              <a:rPr lang="pt-BR" sz="1400" dirty="0"/>
              <a:t>tributário </a:t>
            </a:r>
            <a:r>
              <a:rPr lang="pt-BR" sz="1400" dirty="0" smtClean="0"/>
              <a:t>escolhido </a:t>
            </a:r>
            <a:r>
              <a:rPr lang="pt-BR" sz="1400" dirty="0"/>
              <a:t>é a melhor opção, e sempre cabe uma reavaliação. Voltando ao cliente, seu outro e principal problema era como ele atribuía o que era Custo e o que era Despesa dentro da organização. Esses pequenos detalhes podem causar grandes transformações.</a:t>
            </a:r>
          </a:p>
          <a:p>
            <a:endParaRPr lang="pt-BR" sz="1400" dirty="0" smtClean="0"/>
          </a:p>
          <a:p>
            <a:pPr algn="just"/>
            <a:r>
              <a:rPr lang="pt-BR" sz="1400" dirty="0" smtClean="0"/>
              <a:t>Por </a:t>
            </a:r>
            <a:r>
              <a:rPr lang="pt-BR" sz="1400" dirty="0"/>
              <a:t>isso, durante 6 meses, fizemos um trabalho de reclassificação de Custos e Despesas! Entendemos a árvore de custos dos produtos, da empresa, levantamos as despesas diretas e indiretas, e ao final, conseguimos com mais assertividade definir qual o melhor regime de tributação! A decisão de mudar o regime usado há anos foi certeira, gerando economia de quase um faturamento mensal em tributos.</a:t>
            </a:r>
          </a:p>
          <a:p>
            <a:pPr marL="191770" lvl="0" indent="-218440">
              <a:lnSpc>
                <a:spcPct val="150000"/>
              </a:lnSpc>
              <a:spcAft>
                <a:spcPts val="200"/>
              </a:spcAft>
              <a:buClr>
                <a:srgbClr val="EEEAEA"/>
              </a:buClr>
            </a:pPr>
            <a:endParaRPr lang="pt-BR" sz="1400" dirty="0"/>
          </a:p>
        </p:txBody>
      </p:sp>
      <p:grpSp>
        <p:nvGrpSpPr>
          <p:cNvPr id="5" name="Google Shape;517;p39"/>
          <p:cNvGrpSpPr/>
          <p:nvPr/>
        </p:nvGrpSpPr>
        <p:grpSpPr>
          <a:xfrm>
            <a:off x="1136476" y="1168476"/>
            <a:ext cx="367467" cy="287115"/>
            <a:chOff x="1923075" y="3694075"/>
            <a:chExt cx="437200" cy="341600"/>
          </a:xfrm>
        </p:grpSpPr>
        <p:sp>
          <p:nvSpPr>
            <p:cNvPr id="6" name="Google Shape;518;p3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9;p3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0;p3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1;p3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;p3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3;p3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4;p3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5;p3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6;p3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41;p39"/>
          <p:cNvGrpSpPr/>
          <p:nvPr/>
        </p:nvGrpSpPr>
        <p:grpSpPr>
          <a:xfrm>
            <a:off x="657811" y="1165397"/>
            <a:ext cx="369505" cy="268183"/>
            <a:chOff x="4604550" y="3714775"/>
            <a:chExt cx="439625" cy="319075"/>
          </a:xfrm>
        </p:grpSpPr>
        <p:sp>
          <p:nvSpPr>
            <p:cNvPr id="16" name="Google Shape;542;p3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3;p3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04;p19"/>
          <p:cNvSpPr txBox="1">
            <a:spLocks/>
          </p:cNvSpPr>
          <p:nvPr/>
        </p:nvSpPr>
        <p:spPr>
          <a:xfrm>
            <a:off x="1016597" y="2016082"/>
            <a:ext cx="2062855" cy="37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pt-BR" sz="2000" dirty="0" smtClean="0"/>
              <a:t>Indústria</a:t>
            </a:r>
            <a:endParaRPr lang="pt-BR" sz="2000" dirty="0"/>
          </a:p>
        </p:txBody>
      </p:sp>
      <p:sp>
        <p:nvSpPr>
          <p:cNvPr id="19" name="Google Shape;104;p19"/>
          <p:cNvSpPr txBox="1">
            <a:spLocks/>
          </p:cNvSpPr>
          <p:nvPr/>
        </p:nvSpPr>
        <p:spPr>
          <a:xfrm>
            <a:off x="657811" y="2795206"/>
            <a:ext cx="2421641" cy="51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pt-BR" sz="1600" dirty="0" smtClean="0"/>
              <a:t>Economia em Tributos:  </a:t>
            </a:r>
          </a:p>
          <a:p>
            <a:r>
              <a:rPr lang="pt-BR" sz="1600" dirty="0" smtClean="0"/>
              <a:t> R$ 2.000.000,00 </a:t>
            </a:r>
            <a:endParaRPr lang="pt-BR" sz="16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10" y="4668090"/>
            <a:ext cx="553990" cy="4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Exclusão do ICMS da Base de Cálculo do PIS e da COFINS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10311" y="971551"/>
            <a:ext cx="4933500" cy="3010200"/>
          </a:xfrm>
        </p:spPr>
        <p:txBody>
          <a:bodyPr/>
          <a:lstStyle/>
          <a:p>
            <a:pPr algn="just"/>
            <a:r>
              <a:rPr lang="pt-BR" sz="1400" dirty="0" smtClean="0"/>
              <a:t>Para</a:t>
            </a:r>
            <a:r>
              <a:rPr lang="pt-BR" sz="1400" dirty="0"/>
              <a:t> Indústrias e </a:t>
            </a:r>
            <a:r>
              <a:rPr lang="pt-BR" sz="1400" dirty="0" smtClean="0"/>
              <a:t>Comércios optantes pelos  </a:t>
            </a:r>
            <a:r>
              <a:rPr lang="pt-BR" sz="1400" dirty="0"/>
              <a:t>regimes Lucro Presumido e Lucro Real.</a:t>
            </a:r>
          </a:p>
          <a:p>
            <a:pPr algn="just"/>
            <a:r>
              <a:rPr lang="pt-BR" sz="1400" dirty="0"/>
              <a:t>Não se aplica para empresas de Serviços e/ou do regime Simples Nacional.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O Supremo Tribunal Federal (STF) decidiu em modulação de efeitos definida em 13/05/2021 que a exclusão do ICMS sobre a base de cálculo de PIS e </a:t>
            </a:r>
            <a:r>
              <a:rPr lang="pt-BR" sz="1400" dirty="0" smtClean="0"/>
              <a:t>COFINS</a:t>
            </a:r>
            <a:r>
              <a:rPr lang="pt-BR" sz="1400" dirty="0"/>
              <a:t> é válida a partir de 15/03/2017.</a:t>
            </a:r>
          </a:p>
          <a:p>
            <a:pPr algn="just"/>
            <a:r>
              <a:rPr lang="pt-BR" sz="1400" dirty="0"/>
              <a:t>“O ICMS não compõe a base de cálculo para fins de incidência do PIS e da COFINS”.</a:t>
            </a:r>
          </a:p>
          <a:p>
            <a:pPr algn="just"/>
            <a:r>
              <a:rPr lang="pt-BR" sz="1400" dirty="0"/>
              <a:t>No cálculo da exclusão deve ser considerado o “valor integral do ICMS destacado” na nota fiscal de cada operação (e não somente do ICMS recolhido/a recolher).</a:t>
            </a:r>
          </a:p>
          <a:p>
            <a:pPr algn="just"/>
            <a:r>
              <a:rPr lang="pt-BR" sz="1400" dirty="0"/>
              <a:t>Essa decisão produz efeitos a partir de 15/03/2017.</a:t>
            </a:r>
          </a:p>
          <a:p>
            <a:pPr algn="just"/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1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018307" y="1123949"/>
            <a:ext cx="2062855" cy="8711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Reforma Tributária</a:t>
            </a:r>
            <a:br>
              <a:rPr lang="en" dirty="0" smtClean="0"/>
            </a:br>
            <a:r>
              <a:rPr lang="en" dirty="0" smtClean="0"/>
              <a:t>Pessoa Física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210792" y="2982190"/>
            <a:ext cx="5656214" cy="43226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just">
              <a:buNone/>
            </a:pPr>
            <a:r>
              <a:rPr lang="pt-BR" sz="1400" dirty="0"/>
              <a:t>Limita a utilização de opção pelo desconto simplificado (20% dos rendimentos tributáveis) na Declaração de Ajuste Anual do IRPF, apenas para contribuintes com rendimentos tributáveis de até R$ 40.000,00 no ano-calendário.</a:t>
            </a:r>
          </a:p>
        </p:txBody>
      </p:sp>
      <p:grpSp>
        <p:nvGrpSpPr>
          <p:cNvPr id="5" name="Google Shape;517;p39"/>
          <p:cNvGrpSpPr/>
          <p:nvPr/>
        </p:nvGrpSpPr>
        <p:grpSpPr>
          <a:xfrm>
            <a:off x="1136476" y="1168476"/>
            <a:ext cx="367467" cy="287115"/>
            <a:chOff x="1923075" y="3694075"/>
            <a:chExt cx="437200" cy="341600"/>
          </a:xfrm>
        </p:grpSpPr>
        <p:sp>
          <p:nvSpPr>
            <p:cNvPr id="6" name="Google Shape;518;p3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9;p3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0;p3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1;p3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;p3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3;p3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4;p3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5;p3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6;p3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41;p39"/>
          <p:cNvGrpSpPr/>
          <p:nvPr/>
        </p:nvGrpSpPr>
        <p:grpSpPr>
          <a:xfrm>
            <a:off x="657811" y="1165397"/>
            <a:ext cx="369505" cy="268183"/>
            <a:chOff x="4604550" y="3714775"/>
            <a:chExt cx="439625" cy="319075"/>
          </a:xfrm>
        </p:grpSpPr>
        <p:sp>
          <p:nvSpPr>
            <p:cNvPr id="16" name="Google Shape;542;p3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3;p3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10" y="4668090"/>
            <a:ext cx="553990" cy="461658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1800"/>
              </p:ext>
            </p:extLst>
          </p:nvPr>
        </p:nvGraphicFramePr>
        <p:xfrm>
          <a:off x="3325092" y="917166"/>
          <a:ext cx="5541913" cy="1713959"/>
        </p:xfrm>
        <a:graphic>
          <a:graphicData uri="http://schemas.openxmlformats.org/drawingml/2006/table">
            <a:tbl>
              <a:tblPr>
                <a:tableStyleId>{49FB615E-637A-4C7F-B7A3-34B9E1A5843F}</a:tableStyleId>
              </a:tblPr>
              <a:tblGrid>
                <a:gridCol w="2207799"/>
                <a:gridCol w="2258905"/>
                <a:gridCol w="1075209"/>
              </a:tblGrid>
              <a:tr h="21494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Karla" panose="020B0604020202020204" charset="0"/>
                        </a:rPr>
                        <a:t>Tabela do IRPF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49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Karla" panose="020B0604020202020204" charset="0"/>
                        </a:rPr>
                        <a:t>Atual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Karla" panose="020B0604020202020204" charset="0"/>
                        </a:rPr>
                        <a:t>Regra Proposta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Karla" panose="020B0604020202020204" charset="0"/>
                        </a:rPr>
                        <a:t>Alíquota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</a:tr>
              <a:tr h="20470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Até R$ 1.903,98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Karla" panose="020B0604020202020204" charset="0"/>
                        </a:rPr>
                        <a:t>Até R$ 2.500,00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  <a:latin typeface="Karla" panose="020B0604020202020204" charset="0"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</a:tr>
              <a:tr h="2770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De R$ 1.903,99 até R$ 2.826,65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De R$ 2.500,01 até R$ 3.200,00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  <a:latin typeface="Karla" panose="020B0604020202020204" charset="0"/>
                        </a:rPr>
                        <a:t>7,50%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</a:tr>
              <a:tr h="2909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De R$ 2.826,65 até R$ 3.751,05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De R$ 3.200,01 até R$ 4.250,00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15%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</a:tr>
              <a:tr h="280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De R$ 3.751,05 até R$ 4.664,68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De R$ 4.250,01 até R$ 5.300,00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22,50%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</a:tr>
              <a:tr h="214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Acima de R$ 4.664,69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Acima de R$ 5.300,01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  <a:latin typeface="Karla" panose="020B0604020202020204" charset="0"/>
                        </a:rPr>
                        <a:t>27,50%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Karla" panose="020B060402020202020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1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018307" y="1123949"/>
            <a:ext cx="2062855" cy="8711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Reforma Tributária</a:t>
            </a:r>
            <a:br>
              <a:rPr lang="en" dirty="0" smtClean="0"/>
            </a:br>
            <a:r>
              <a:rPr lang="en" dirty="0" smtClean="0"/>
              <a:t>Pessoa Física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0442" y="430828"/>
            <a:ext cx="5756563" cy="43226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buNone/>
            </a:pPr>
            <a:r>
              <a:rPr lang="pt-BR" sz="1400" b="1" dirty="0" smtClean="0"/>
              <a:t>O </a:t>
            </a:r>
            <a:r>
              <a:rPr lang="pt-BR" sz="1400" b="1" dirty="0"/>
              <a:t>que muda?</a:t>
            </a:r>
          </a:p>
          <a:p>
            <a:pPr marL="101600" indent="0" algn="just">
              <a:buNone/>
            </a:pPr>
            <a:r>
              <a:rPr lang="pt-BR" sz="1400" dirty="0"/>
              <a:t>As pessoas físicas que recebem dividendos distribuídos por empresas brasileiras estarão sujeitas à tributação pelo Imposto de Renda, com alíquota de 20%, devido exclusivamente na fonte. Ou seja, ao distribuir os dividendos, a empresa brasileira estará obrigada a descontar e reter 20% do valor repassado aos sócios, inclusive quando o beneficiário estiver localizado no exterior</a:t>
            </a:r>
            <a:r>
              <a:rPr lang="pt-BR" sz="1400" dirty="0" smtClean="0"/>
              <a:t>. </a:t>
            </a:r>
            <a:r>
              <a:rPr lang="pt-BR" sz="1400" dirty="0"/>
              <a:t>A retenção será de 30% quando os beneficiários forem domiciliados em país com tributação favorecida ou submetidos a regime fiscal privilegiado.</a:t>
            </a:r>
            <a:r>
              <a:rPr lang="pt-BR" sz="1400" dirty="0" smtClean="0"/>
              <a:t> </a:t>
            </a:r>
          </a:p>
          <a:p>
            <a:pPr marL="101600" indent="0" algn="just">
              <a:buNone/>
            </a:pPr>
            <a:endParaRPr lang="pt-BR" sz="1400" dirty="0"/>
          </a:p>
          <a:p>
            <a:pPr marL="101600" indent="0" algn="just">
              <a:buNone/>
            </a:pPr>
            <a:r>
              <a:rPr lang="pt-BR" sz="1400" b="1" dirty="0" smtClean="0"/>
              <a:t>Quem </a:t>
            </a:r>
            <a:r>
              <a:rPr lang="pt-BR" sz="1400" b="1" dirty="0"/>
              <a:t>estará isento</a:t>
            </a:r>
            <a:r>
              <a:rPr lang="pt-BR" sz="1400" b="1" dirty="0" smtClean="0"/>
              <a:t>?</a:t>
            </a:r>
          </a:p>
          <a:p>
            <a:pPr marL="101600" indent="0" algn="just">
              <a:buNone/>
            </a:pPr>
            <a:endParaRPr lang="pt-BR" sz="1400" b="1" dirty="0"/>
          </a:p>
          <a:p>
            <a:pPr marL="101600" indent="0" algn="just">
              <a:buNone/>
            </a:pPr>
            <a:r>
              <a:rPr lang="pt-BR" sz="1400" dirty="0"/>
              <a:t>Estarão isentas deste pagamento as pessoas físicas que receberem lucros distribuídos por </a:t>
            </a:r>
            <a:r>
              <a:rPr lang="pt-BR" sz="1400" dirty="0" smtClean="0"/>
              <a:t>microempresas (faturamento de até R$ 360.000,00 ano) </a:t>
            </a:r>
            <a:r>
              <a:rPr lang="pt-BR" sz="1400" dirty="0"/>
              <a:t>e empresas de pequeno </a:t>
            </a:r>
            <a:r>
              <a:rPr lang="pt-BR" sz="1400" dirty="0" smtClean="0"/>
              <a:t>porte (</a:t>
            </a:r>
            <a:r>
              <a:rPr lang="pt-BR" sz="1400" dirty="0"/>
              <a:t>faturamento de até R$ </a:t>
            </a:r>
            <a:r>
              <a:rPr lang="pt-BR" sz="1400" dirty="0" smtClean="0"/>
              <a:t>4.800.000,00 </a:t>
            </a:r>
            <a:r>
              <a:rPr lang="pt-BR" sz="1400" dirty="0"/>
              <a:t>ano) </a:t>
            </a:r>
            <a:r>
              <a:rPr lang="pt-BR" sz="1400" dirty="0" smtClean="0"/>
              <a:t>, </a:t>
            </a:r>
            <a:r>
              <a:rPr lang="pt-BR" sz="1400" dirty="0"/>
              <a:t>até o limite de R$ 20.000,00/mês. Se o beneficiário receber lucros de mais de uma microempresa ou empresa de pequeno porte, deverá recolher o Imposto de Renda sobre a parcela excedente.</a:t>
            </a:r>
          </a:p>
          <a:p>
            <a:pPr marL="101600" lvl="0" indent="0" algn="just">
              <a:buNone/>
            </a:pPr>
            <a:endParaRPr lang="pt-BR" sz="1400" dirty="0"/>
          </a:p>
        </p:txBody>
      </p:sp>
      <p:grpSp>
        <p:nvGrpSpPr>
          <p:cNvPr id="5" name="Google Shape;517;p39"/>
          <p:cNvGrpSpPr/>
          <p:nvPr/>
        </p:nvGrpSpPr>
        <p:grpSpPr>
          <a:xfrm>
            <a:off x="1136476" y="1168476"/>
            <a:ext cx="367467" cy="287115"/>
            <a:chOff x="1923075" y="3694075"/>
            <a:chExt cx="437200" cy="341600"/>
          </a:xfrm>
        </p:grpSpPr>
        <p:sp>
          <p:nvSpPr>
            <p:cNvPr id="6" name="Google Shape;518;p3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9;p3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0;p3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1;p3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;p3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3;p3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4;p3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5;p3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6;p3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41;p39"/>
          <p:cNvGrpSpPr/>
          <p:nvPr/>
        </p:nvGrpSpPr>
        <p:grpSpPr>
          <a:xfrm>
            <a:off x="657811" y="1165397"/>
            <a:ext cx="369505" cy="268183"/>
            <a:chOff x="4604550" y="3714775"/>
            <a:chExt cx="439625" cy="319075"/>
          </a:xfrm>
        </p:grpSpPr>
        <p:sp>
          <p:nvSpPr>
            <p:cNvPr id="16" name="Google Shape;542;p3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3;p3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10" y="4668090"/>
            <a:ext cx="553990" cy="461658"/>
          </a:xfrm>
          <a:prstGeom prst="rect">
            <a:avLst/>
          </a:prstGeom>
        </p:spPr>
      </p:pic>
      <p:sp>
        <p:nvSpPr>
          <p:cNvPr id="22" name="Google Shape;104;p19"/>
          <p:cNvSpPr txBox="1">
            <a:spLocks/>
          </p:cNvSpPr>
          <p:nvPr/>
        </p:nvSpPr>
        <p:spPr>
          <a:xfrm>
            <a:off x="657810" y="2691296"/>
            <a:ext cx="2421641" cy="51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pt-BR" sz="1600" dirty="0" smtClean="0"/>
              <a:t>Tributação de lucros e dividendos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488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018307" y="1123949"/>
            <a:ext cx="2062855" cy="8711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Reforma Tributária</a:t>
            </a:r>
            <a:br>
              <a:rPr lang="en" dirty="0" smtClean="0"/>
            </a:br>
            <a:r>
              <a:rPr lang="en" dirty="0" smtClean="0"/>
              <a:t>Pessoa Jurídica</a:t>
            </a:r>
            <a:br>
              <a:rPr lang="en" dirty="0" smtClean="0"/>
            </a:b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0442" y="981546"/>
            <a:ext cx="5756563" cy="31124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buNone/>
            </a:pPr>
            <a:r>
              <a:rPr lang="pt-BR" sz="1400" b="1" dirty="0" smtClean="0"/>
              <a:t>Algumas mudanças:</a:t>
            </a:r>
            <a:endParaRPr lang="pt-BR" sz="1400" b="1" dirty="0"/>
          </a:p>
          <a:p>
            <a:pPr marL="101600" indent="0" algn="just">
              <a:buNone/>
            </a:pPr>
            <a:endParaRPr lang="pt-BR" sz="1400" dirty="0" smtClean="0"/>
          </a:p>
          <a:p>
            <a:pPr algn="just"/>
            <a:r>
              <a:rPr lang="pt-BR" sz="1400" dirty="0"/>
              <a:t>O Projeto cria a Contribuição sobre Bens e Serviços (“</a:t>
            </a:r>
            <a:r>
              <a:rPr lang="pt-BR" sz="1400" u="sng" dirty="0"/>
              <a:t>CBS</a:t>
            </a:r>
            <a:r>
              <a:rPr lang="pt-BR" sz="1400" dirty="0"/>
              <a:t>”), em substituição ao PIS e à COFINS (“</a:t>
            </a:r>
            <a:r>
              <a:rPr lang="pt-BR" sz="1400" u="sng" dirty="0"/>
              <a:t>PIS/COFINS</a:t>
            </a:r>
            <a:r>
              <a:rPr lang="pt-BR" sz="1400" dirty="0" smtClean="0"/>
              <a:t>”);</a:t>
            </a:r>
          </a:p>
          <a:p>
            <a:pPr marL="101600" indent="0" algn="just">
              <a:buNone/>
            </a:pPr>
            <a:endParaRPr lang="pt-BR" sz="1400" dirty="0" smtClean="0"/>
          </a:p>
          <a:p>
            <a:pPr algn="just"/>
            <a:r>
              <a:rPr lang="pt-BR" sz="1400" dirty="0" smtClean="0"/>
              <a:t>Modificação </a:t>
            </a:r>
            <a:r>
              <a:rPr lang="pt-BR" sz="1400" dirty="0"/>
              <a:t>da alíquota do </a:t>
            </a:r>
            <a:r>
              <a:rPr lang="pt-BR" sz="1400" dirty="0" smtClean="0"/>
              <a:t>IRPJ;</a:t>
            </a:r>
          </a:p>
          <a:p>
            <a:pPr algn="just"/>
            <a:endParaRPr lang="pt-BR" sz="1400" b="1" dirty="0" smtClean="0"/>
          </a:p>
          <a:p>
            <a:pPr algn="just"/>
            <a:r>
              <a:rPr lang="pt-BR" sz="1400" dirty="0"/>
              <a:t>Uniformização da base de cálculo do IRPJ e da CSLL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 smtClean="0"/>
              <a:t>Mudança nas regras dos </a:t>
            </a:r>
            <a:r>
              <a:rPr lang="pt-BR" sz="1400" dirty="0"/>
              <a:t>juros sobre capital </a:t>
            </a:r>
            <a:r>
              <a:rPr lang="pt-BR" sz="1400" dirty="0" smtClean="0"/>
              <a:t>próprio (JCP);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Mudança nas regras </a:t>
            </a:r>
            <a:r>
              <a:rPr lang="pt-BR" sz="1400" dirty="0" smtClean="0"/>
              <a:t>da Pessoa </a:t>
            </a:r>
            <a:r>
              <a:rPr lang="pt-BR" sz="1400" dirty="0"/>
              <a:t>jurídica que </a:t>
            </a:r>
            <a:r>
              <a:rPr lang="pt-BR" sz="1400" dirty="0" smtClean="0"/>
              <a:t>recebem </a:t>
            </a:r>
            <a:r>
              <a:rPr lang="pt-BR" sz="1400" dirty="0"/>
              <a:t>lucros e </a:t>
            </a:r>
            <a:r>
              <a:rPr lang="pt-BR" sz="1400" dirty="0" smtClean="0"/>
              <a:t>dividendos de </a:t>
            </a:r>
            <a:r>
              <a:rPr lang="pt-BR" sz="1400" dirty="0" smtClean="0"/>
              <a:t>empresas.</a:t>
            </a:r>
            <a:endParaRPr lang="pt-BR" sz="1400" dirty="0"/>
          </a:p>
        </p:txBody>
      </p:sp>
      <p:grpSp>
        <p:nvGrpSpPr>
          <p:cNvPr id="5" name="Google Shape;517;p39"/>
          <p:cNvGrpSpPr/>
          <p:nvPr/>
        </p:nvGrpSpPr>
        <p:grpSpPr>
          <a:xfrm>
            <a:off x="1136476" y="1168476"/>
            <a:ext cx="367467" cy="287115"/>
            <a:chOff x="1923075" y="3694075"/>
            <a:chExt cx="437200" cy="341600"/>
          </a:xfrm>
        </p:grpSpPr>
        <p:sp>
          <p:nvSpPr>
            <p:cNvPr id="6" name="Google Shape;518;p3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9;p3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0;p3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1;p3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;p3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3;p3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4;p3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5;p3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6;p3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41;p39"/>
          <p:cNvGrpSpPr/>
          <p:nvPr/>
        </p:nvGrpSpPr>
        <p:grpSpPr>
          <a:xfrm>
            <a:off x="657811" y="1165397"/>
            <a:ext cx="369505" cy="268183"/>
            <a:chOff x="4604550" y="3714775"/>
            <a:chExt cx="439625" cy="319075"/>
          </a:xfrm>
        </p:grpSpPr>
        <p:sp>
          <p:nvSpPr>
            <p:cNvPr id="16" name="Google Shape;542;p3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3;p3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10" y="4668090"/>
            <a:ext cx="553990" cy="461658"/>
          </a:xfrm>
          <a:prstGeom prst="rect">
            <a:avLst/>
          </a:prstGeom>
        </p:spPr>
      </p:pic>
      <p:sp>
        <p:nvSpPr>
          <p:cNvPr id="22" name="Google Shape;104;p19"/>
          <p:cNvSpPr txBox="1">
            <a:spLocks/>
          </p:cNvSpPr>
          <p:nvPr/>
        </p:nvSpPr>
        <p:spPr>
          <a:xfrm>
            <a:off x="657810" y="2691296"/>
            <a:ext cx="2421641" cy="51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939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091044" y="1123949"/>
            <a:ext cx="2062855" cy="16603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Como é a Organização Interna do Controle?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513415" y="807162"/>
            <a:ext cx="5178521" cy="36212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  <a:buSzPts val="2000"/>
              <a:buNone/>
            </a:pPr>
            <a:r>
              <a:rPr lang="pt-BR" sz="1600" b="1" dirty="0"/>
              <a:t>O Controle é dividido em times de acordo com suas Áreas de Atuação:</a:t>
            </a:r>
          </a:p>
          <a:p>
            <a:pPr marL="716534" lvl="1" indent="-28575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Contábil PJ</a:t>
            </a:r>
          </a:p>
          <a:p>
            <a:pPr marL="716534" lvl="1" indent="-28575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Fiscal PJ</a:t>
            </a:r>
          </a:p>
          <a:p>
            <a:pPr marL="716534" lvl="1" indent="-28575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Departamento Pessoal</a:t>
            </a:r>
          </a:p>
          <a:p>
            <a:pPr marL="716534" lvl="1" indent="-28575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Pessoa Física</a:t>
            </a:r>
          </a:p>
          <a:p>
            <a:pPr marL="716534" lvl="1" indent="-28575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400" dirty="0" err="1"/>
              <a:t>Paralegal</a:t>
            </a:r>
            <a:endParaRPr lang="pt-BR" sz="1400" dirty="0"/>
          </a:p>
          <a:p>
            <a:pPr marL="430784" lvl="1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pt-BR" sz="1400" dirty="0"/>
          </a:p>
          <a:p>
            <a:pPr marL="0" indent="-26416">
              <a:spcAft>
                <a:spcPts val="120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pt-BR" sz="1400" dirty="0"/>
              <a:t>O cliente é atendido por um </a:t>
            </a:r>
            <a:r>
              <a:rPr lang="pt-BR" sz="1400" b="1" dirty="0"/>
              <a:t>Gestor</a:t>
            </a:r>
            <a:r>
              <a:rPr lang="pt-BR" sz="1400" dirty="0"/>
              <a:t> em cada área, e também pela </a:t>
            </a:r>
            <a:r>
              <a:rPr lang="pt-BR" sz="1400" b="1" dirty="0"/>
              <a:t>equipe</a:t>
            </a:r>
            <a:r>
              <a:rPr lang="pt-BR" sz="1400" dirty="0"/>
              <a:t> de Analistas e Assistentes específicos.</a:t>
            </a:r>
          </a:p>
          <a:p>
            <a:pPr marL="0" indent="-26416"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pt-BR" sz="1400" dirty="0"/>
              <a:t>O </a:t>
            </a:r>
            <a:r>
              <a:rPr lang="pt-BR" sz="1400" b="1" dirty="0"/>
              <a:t>Consultor Comercial </a:t>
            </a:r>
            <a:r>
              <a:rPr lang="pt-BR" sz="1400" dirty="0"/>
              <a:t>também é um agente </a:t>
            </a:r>
            <a:r>
              <a:rPr lang="pt-BR" sz="1400" b="1" dirty="0"/>
              <a:t>facilitador</a:t>
            </a:r>
            <a:r>
              <a:rPr lang="pt-BR" sz="1400" dirty="0"/>
              <a:t> para auxiliar o cliente na interação com as áreas técnicas.</a:t>
            </a:r>
          </a:p>
          <a:p>
            <a:pPr marL="0" indent="-26416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pt-BR" sz="1400" dirty="0"/>
          </a:p>
          <a:p>
            <a:pPr marL="0" indent="-26416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pt-BR" sz="1400" dirty="0"/>
          </a:p>
          <a:p>
            <a:pPr marL="430784" lvl="1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pt-BR" sz="1400" dirty="0"/>
          </a:p>
          <a:p>
            <a:pPr marL="0" indent="-26416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pt-BR" sz="1500" dirty="0"/>
          </a:p>
          <a:p>
            <a:pPr marL="716534" lvl="1" indent="-285750">
              <a:lnSpc>
                <a:spcPct val="150000"/>
              </a:lnSpc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sz="1500" dirty="0"/>
          </a:p>
        </p:txBody>
      </p:sp>
      <p:grpSp>
        <p:nvGrpSpPr>
          <p:cNvPr id="14" name="Google Shape;497;p39"/>
          <p:cNvGrpSpPr/>
          <p:nvPr/>
        </p:nvGrpSpPr>
        <p:grpSpPr>
          <a:xfrm>
            <a:off x="1283680" y="1103401"/>
            <a:ext cx="435022" cy="323445"/>
            <a:chOff x="5247525" y="3007275"/>
            <a:chExt cx="517575" cy="384825"/>
          </a:xfrm>
        </p:grpSpPr>
        <p:sp>
          <p:nvSpPr>
            <p:cNvPr id="15" name="Google Shape;498;p3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9;p3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10" y="4668090"/>
            <a:ext cx="553990" cy="4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/>
          <p:nvPr/>
        </p:nvSpPr>
        <p:spPr>
          <a:xfrm>
            <a:off x="4186750" y="1645511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3" name="Google Shape;303;p3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body" idx="4294967295"/>
          </p:nvPr>
        </p:nvSpPr>
        <p:spPr>
          <a:xfrm>
            <a:off x="643857" y="813540"/>
            <a:ext cx="3506196" cy="360381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Conheça: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" sz="1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hlinkClick r:id="rId3"/>
              </a:rPr>
              <a:t>Site</a:t>
            </a:r>
            <a:endParaRPr lang="en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hlinkClick r:id="rId4"/>
              </a:rPr>
              <a:t>LinkedIn</a:t>
            </a:r>
            <a:r>
              <a:rPr lang="en" sz="1600" dirty="0"/>
              <a:t> | Controle Contabilidade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hlinkClick r:id="rId5"/>
              </a:rPr>
              <a:t>YouTube</a:t>
            </a:r>
            <a:r>
              <a:rPr lang="en" sz="1600" dirty="0"/>
              <a:t> | Controle BPO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hlinkClick r:id="rId6"/>
              </a:rPr>
              <a:t>Facebook</a:t>
            </a:r>
            <a:r>
              <a:rPr lang="en" sz="1600" dirty="0"/>
              <a:t> | Controle Contabilidade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hlinkClick r:id="rId7"/>
              </a:rPr>
              <a:t>Instagram</a:t>
            </a:r>
            <a:r>
              <a:rPr lang="en" sz="1600" dirty="0"/>
              <a:t> | @controle_bpo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hlinkClick r:id="rId8"/>
              </a:rPr>
              <a:t>Apresentação</a:t>
            </a:r>
            <a:endParaRPr lang="en" sz="1600" dirty="0"/>
          </a:p>
        </p:txBody>
      </p:sp>
      <p:sp>
        <p:nvSpPr>
          <p:cNvPr id="10" name="Google Shape;492;p39"/>
          <p:cNvSpPr/>
          <p:nvPr/>
        </p:nvSpPr>
        <p:spPr>
          <a:xfrm>
            <a:off x="304352" y="1292911"/>
            <a:ext cx="264465" cy="458155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Agrupar 2"/>
          <p:cNvGrpSpPr/>
          <p:nvPr/>
        </p:nvGrpSpPr>
        <p:grpSpPr>
          <a:xfrm>
            <a:off x="4248987" y="1485406"/>
            <a:ext cx="4542205" cy="2661224"/>
            <a:chOff x="3978821" y="1485406"/>
            <a:chExt cx="4542205" cy="2661224"/>
          </a:xfrm>
        </p:grpSpPr>
        <p:grpSp>
          <p:nvGrpSpPr>
            <p:cNvPr id="304" name="Google Shape;304;p35"/>
            <p:cNvGrpSpPr/>
            <p:nvPr/>
          </p:nvGrpSpPr>
          <p:grpSpPr>
            <a:xfrm>
              <a:off x="3978821" y="1485406"/>
              <a:ext cx="4542205" cy="2661224"/>
              <a:chOff x="1177450" y="241631"/>
              <a:chExt cx="6173152" cy="3616776"/>
            </a:xfrm>
          </p:grpSpPr>
          <p:sp>
            <p:nvSpPr>
              <p:cNvPr id="305" name="Google Shape;305;p35"/>
              <p:cNvSpPr/>
              <p:nvPr/>
            </p:nvSpPr>
            <p:spPr>
              <a:xfrm>
                <a:off x="1682275" y="241631"/>
                <a:ext cx="5161606" cy="3454973"/>
              </a:xfrm>
              <a:custGeom>
                <a:avLst/>
                <a:gdLst/>
                <a:ahLst/>
                <a:cxnLst/>
                <a:rect l="l" t="t" r="r" b="b"/>
                <a:pathLst>
                  <a:path w="5161606" h="3454973" extrusionOk="0">
                    <a:moveTo>
                      <a:pt x="4992053" y="0"/>
                    </a:moveTo>
                    <a:lnTo>
                      <a:pt x="170498" y="0"/>
                    </a:lnTo>
                    <a:cubicBezTo>
                      <a:pt x="76200" y="0"/>
                      <a:pt x="0" y="76143"/>
                      <a:pt x="0" y="170369"/>
                    </a:cubicBezTo>
                    <a:lnTo>
                      <a:pt x="0" y="3396915"/>
                    </a:lnTo>
                    <a:cubicBezTo>
                      <a:pt x="0" y="3429275"/>
                      <a:pt x="26670" y="3454973"/>
                      <a:pt x="58102" y="3454973"/>
                    </a:cubicBezTo>
                    <a:lnTo>
                      <a:pt x="5103495" y="3454973"/>
                    </a:lnTo>
                    <a:cubicBezTo>
                      <a:pt x="5135880" y="3454973"/>
                      <a:pt x="5161598" y="3428324"/>
                      <a:pt x="5161598" y="3396915"/>
                    </a:cubicBezTo>
                    <a:lnTo>
                      <a:pt x="5161598" y="170369"/>
                    </a:lnTo>
                    <a:cubicBezTo>
                      <a:pt x="5162550" y="76143"/>
                      <a:pt x="5086350" y="0"/>
                      <a:pt x="4992053" y="0"/>
                    </a:cubicBezTo>
                    <a:close/>
                    <a:moveTo>
                      <a:pt x="4981575" y="3245581"/>
                    </a:moveTo>
                    <a:lnTo>
                      <a:pt x="190500" y="3245581"/>
                    </a:lnTo>
                    <a:lnTo>
                      <a:pt x="190500" y="199874"/>
                    </a:lnTo>
                    <a:lnTo>
                      <a:pt x="4981575" y="199874"/>
                    </a:lnTo>
                    <a:lnTo>
                      <a:pt x="4981575" y="32455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35"/>
              <p:cNvSpPr/>
              <p:nvPr/>
            </p:nvSpPr>
            <p:spPr>
              <a:xfrm>
                <a:off x="1177450" y="3763229"/>
                <a:ext cx="6173152" cy="95178"/>
              </a:xfrm>
              <a:custGeom>
                <a:avLst/>
                <a:gdLst/>
                <a:ahLst/>
                <a:cxnLst/>
                <a:rect l="l" t="t" r="r" b="b"/>
                <a:pathLst>
                  <a:path w="6173152" h="95178" extrusionOk="0">
                    <a:moveTo>
                      <a:pt x="0" y="0"/>
                    </a:moveTo>
                    <a:cubicBezTo>
                      <a:pt x="0" y="0"/>
                      <a:pt x="129540" y="95178"/>
                      <a:pt x="450533" y="95178"/>
                    </a:cubicBezTo>
                    <a:lnTo>
                      <a:pt x="5817870" y="95178"/>
                    </a:lnTo>
                    <a:cubicBezTo>
                      <a:pt x="5948363" y="95178"/>
                      <a:pt x="6173153" y="0"/>
                      <a:pt x="617315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35"/>
              <p:cNvSpPr/>
              <p:nvPr/>
            </p:nvSpPr>
            <p:spPr>
              <a:xfrm>
                <a:off x="1177450" y="3687086"/>
                <a:ext cx="6172200" cy="76142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76142" extrusionOk="0">
                    <a:moveTo>
                      <a:pt x="0" y="76143"/>
                    </a:moveTo>
                    <a:lnTo>
                      <a:pt x="6172200" y="76143"/>
                    </a:lnTo>
                    <a:lnTo>
                      <a:pt x="61722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35"/>
              <p:cNvSpPr/>
              <p:nvPr/>
            </p:nvSpPr>
            <p:spPr>
              <a:xfrm>
                <a:off x="3806350" y="3687086"/>
                <a:ext cx="903922" cy="47589"/>
              </a:xfrm>
              <a:custGeom>
                <a:avLst/>
                <a:gdLst/>
                <a:ahLst/>
                <a:cxnLst/>
                <a:rect l="l" t="t" r="r" b="b"/>
                <a:pathLst>
                  <a:path w="903922" h="47589" extrusionOk="0">
                    <a:moveTo>
                      <a:pt x="0" y="0"/>
                    </a:moveTo>
                    <a:cubicBezTo>
                      <a:pt x="0" y="0"/>
                      <a:pt x="26670" y="47589"/>
                      <a:pt x="53340" y="47589"/>
                    </a:cubicBezTo>
                    <a:lnTo>
                      <a:pt x="850582" y="47589"/>
                    </a:lnTo>
                    <a:cubicBezTo>
                      <a:pt x="877253" y="47589"/>
                      <a:pt x="903922" y="0"/>
                      <a:pt x="9039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9"/>
            <a:srcRect r="8997"/>
            <a:stretch/>
          </p:blipFill>
          <p:spPr>
            <a:xfrm>
              <a:off x="4458680" y="1625189"/>
              <a:ext cx="3562234" cy="22494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Google Shape;314;p36"/>
          <p:cNvSpPr txBox="1">
            <a:spLocks/>
          </p:cNvSpPr>
          <p:nvPr/>
        </p:nvSpPr>
        <p:spPr>
          <a:xfrm>
            <a:off x="397127" y="1810239"/>
            <a:ext cx="5530327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l"/>
            <a:r>
              <a:rPr lang="pt-BR" sz="8000" b="0" dirty="0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Obrigado</a:t>
            </a:r>
          </a:p>
        </p:txBody>
      </p:sp>
      <p:sp>
        <p:nvSpPr>
          <p:cNvPr id="6" name="Google Shape;315;p36"/>
          <p:cNvSpPr txBox="1">
            <a:spLocks/>
          </p:cNvSpPr>
          <p:nvPr/>
        </p:nvSpPr>
        <p:spPr>
          <a:xfrm>
            <a:off x="473328" y="3332496"/>
            <a:ext cx="4306800" cy="123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lnSpc>
                <a:spcPct val="150000"/>
              </a:lnSpc>
              <a:buFont typeface="Karla"/>
              <a:buNone/>
            </a:pPr>
            <a:r>
              <a:rPr lang="en-US" sz="1600" b="1" dirty="0"/>
              <a:t>Manoel Valle | Diretor Comercial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Karla"/>
              <a:buNone/>
            </a:pPr>
            <a:r>
              <a:rPr lang="en-US" sz="1400" dirty="0"/>
              <a:t>       (11) 9.7234-1101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Karla"/>
              <a:buNone/>
            </a:pPr>
            <a:r>
              <a:rPr lang="en-US" sz="1400" dirty="0"/>
              <a:t>Manoel@controlecontabilidade.cnt.br</a:t>
            </a:r>
          </a:p>
        </p:txBody>
      </p:sp>
      <p:sp>
        <p:nvSpPr>
          <p:cNvPr id="7" name="Google Shape;492;p39"/>
          <p:cNvSpPr/>
          <p:nvPr/>
        </p:nvSpPr>
        <p:spPr>
          <a:xfrm>
            <a:off x="494748" y="3710488"/>
            <a:ext cx="180000" cy="324000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5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5173B172D05841A250B09C9699936C" ma:contentTypeVersion="14" ma:contentTypeDescription="Crie um novo documento." ma:contentTypeScope="" ma:versionID="718ec146ddd0c9d2e620aa6ded3febe3">
  <xsd:schema xmlns:xsd="http://www.w3.org/2001/XMLSchema" xmlns:xs="http://www.w3.org/2001/XMLSchema" xmlns:p="http://schemas.microsoft.com/office/2006/metadata/properties" xmlns:ns2="421f64c4-d899-4eb2-aec3-07fea088d61a" xmlns:ns3="edaa35ee-3009-4938-91a8-3a6e8922bc04" targetNamespace="http://schemas.microsoft.com/office/2006/metadata/properties" ma:root="true" ma:fieldsID="17653736dc4396ed99b3754a8faea77a" ns2:_="" ns3:_="">
    <xsd:import namespace="421f64c4-d899-4eb2-aec3-07fea088d61a"/>
    <xsd:import namespace="edaa35ee-3009-4938-91a8-3a6e8922bc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i1u1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f64c4-d899-4eb2-aec3-07fea088d6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1u1" ma:index="20" nillable="true" ma:displayName="Date and time" ma:internalName="i1u1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a35ee-3009-4938-91a8-3a6e8922bc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1u1 xmlns="421f64c4-d899-4eb2-aec3-07fea088d61a" xsi:nil="true"/>
  </documentManagement>
</p:properties>
</file>

<file path=customXml/itemProps1.xml><?xml version="1.0" encoding="utf-8"?>
<ds:datastoreItem xmlns:ds="http://schemas.openxmlformats.org/officeDocument/2006/customXml" ds:itemID="{7B58CDE8-E6E8-48B3-A2F2-4EB291822F4B}"/>
</file>

<file path=customXml/itemProps2.xml><?xml version="1.0" encoding="utf-8"?>
<ds:datastoreItem xmlns:ds="http://schemas.openxmlformats.org/officeDocument/2006/customXml" ds:itemID="{615F7F34-81DF-4108-A5E7-855B3995EE83}"/>
</file>

<file path=customXml/itemProps3.xml><?xml version="1.0" encoding="utf-8"?>
<ds:datastoreItem xmlns:ds="http://schemas.openxmlformats.org/officeDocument/2006/customXml" ds:itemID="{BCC60A2C-B9AB-42F6-A321-DF25F2B3A287}"/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669</Words>
  <Application>Microsoft Office PowerPoint</Application>
  <PresentationFormat>Apresentação na tela (16:9)</PresentationFormat>
  <Paragraphs>88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Karla</vt:lpstr>
      <vt:lpstr>Effra Light</vt:lpstr>
      <vt:lpstr>Encode Sans Semi Condensed</vt:lpstr>
      <vt:lpstr>Encode Sans Semi Condensed SemiBold</vt:lpstr>
      <vt:lpstr>Calibri</vt:lpstr>
      <vt:lpstr>Iden template</vt:lpstr>
      <vt:lpstr>Controle BPO Contábil | Fiscal | Financeiro | Departamento Pessoal</vt:lpstr>
      <vt:lpstr>Case de Sucesso</vt:lpstr>
      <vt:lpstr>Exclusão do ICMS da Base de Cálculo do PIS e da COFINS</vt:lpstr>
      <vt:lpstr>Reforma Tributária Pessoa Física</vt:lpstr>
      <vt:lpstr>Reforma Tributária Pessoa Física</vt:lpstr>
      <vt:lpstr>Reforma Tributária Pessoa Jurídica </vt:lpstr>
      <vt:lpstr>Como é a Organização Interna do Controle?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Carolina dos Reis Martin</dc:creator>
  <cp:lastModifiedBy>Manoel Valle</cp:lastModifiedBy>
  <cp:revision>76</cp:revision>
  <dcterms:modified xsi:type="dcterms:W3CDTF">2021-07-23T12:19:46Z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0x010100DD5173B172D05841A250B09C9699936C</vt:lpwstr>
  </property>
</Properties>
</file>